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60" r:id="rId3"/>
    <p:sldId id="261" r:id="rId4"/>
    <p:sldId id="282" r:id="rId5"/>
    <p:sldId id="283" r:id="rId6"/>
    <p:sldId id="262" r:id="rId7"/>
    <p:sldId id="263" r:id="rId8"/>
    <p:sldId id="264" r:id="rId9"/>
    <p:sldId id="276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81" r:id="rId20"/>
    <p:sldId id="275" r:id="rId21"/>
    <p:sldId id="270" r:id="rId22"/>
    <p:sldId id="277" r:id="rId23"/>
    <p:sldId id="278" r:id="rId24"/>
    <p:sldId id="279" r:id="rId25"/>
    <p:sldId id="280" r:id="rId26"/>
    <p:sldId id="285" r:id="rId27"/>
    <p:sldId id="284" r:id="rId2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4AEB"/>
    <a:srgbClr val="FF0066"/>
    <a:srgbClr val="FFFE02"/>
    <a:srgbClr val="F80308"/>
    <a:srgbClr val="6612B2"/>
    <a:srgbClr val="A758EE"/>
    <a:srgbClr val="C1C1C1"/>
    <a:srgbClr val="0DAF0D"/>
    <a:srgbClr val="FD9901"/>
    <a:srgbClr val="A032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388" autoAdjust="0"/>
    <p:restoredTop sz="96464" autoAdjust="0"/>
  </p:normalViewPr>
  <p:slideViewPr>
    <p:cSldViewPr snapToGrid="0">
      <p:cViewPr varScale="1">
        <p:scale>
          <a:sx n="114" d="100"/>
          <a:sy n="114" d="100"/>
        </p:scale>
        <p:origin x="10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94B03-ACCE-4F3B-8CA1-4A1F2158852F}" type="datetimeFigureOut">
              <a:rPr lang="ko-KR" altLang="en-US" smtClean="0"/>
              <a:t>2019-03-19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94EA2-04A5-451B-9A5D-344C9D8AF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716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48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50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8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4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44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718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263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30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54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55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0DB95-99D2-4A51-95E2-C065FB3047F2}" type="datetimeFigureOut">
              <a:rPr lang="ko-KR" altLang="en-US" smtClean="0"/>
              <a:t>2019-03-19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75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itzing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사물인터넷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IoT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2999" y="3602038"/>
            <a:ext cx="7660341" cy="1655762"/>
          </a:xfrm>
        </p:spPr>
        <p:txBody>
          <a:bodyPr/>
          <a:lstStyle/>
          <a:p>
            <a:r>
              <a:rPr lang="en-US" altLang="ko-KR" dirty="0" smtClean="0"/>
              <a:t>3. LED </a:t>
            </a:r>
            <a:r>
              <a:rPr lang="ko-KR" altLang="en-US" dirty="0" smtClean="0"/>
              <a:t>응용 프로그램 제작하기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시리얼 모니터 확인하기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867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1074" y="293408"/>
            <a:ext cx="7886700" cy="1325563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3</a:t>
            </a:r>
            <a:r>
              <a:rPr lang="ko-KR" altLang="en-US" dirty="0" smtClean="0">
                <a:latin typeface="+mj-ea"/>
              </a:rPr>
              <a:t>개 </a:t>
            </a:r>
            <a:r>
              <a:rPr lang="en-US" altLang="ko-KR" dirty="0" smtClean="0">
                <a:latin typeface="+mj-ea"/>
              </a:rPr>
              <a:t>LED </a:t>
            </a:r>
            <a:r>
              <a:rPr lang="ko-KR" altLang="en-US" dirty="0" smtClean="0">
                <a:latin typeface="+mj-ea"/>
              </a:rPr>
              <a:t>제어하기 </a:t>
            </a:r>
            <a:r>
              <a:rPr lang="en-US" altLang="ko-KR" dirty="0" smtClean="0">
                <a:latin typeface="+mj-ea"/>
              </a:rPr>
              <a:t>– </a:t>
            </a:r>
            <a:r>
              <a:rPr lang="ko-KR" altLang="en-US" dirty="0" smtClean="0">
                <a:latin typeface="+mj-ea"/>
              </a:rPr>
              <a:t>신호등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00366" y="1502896"/>
            <a:ext cx="8031257" cy="863786"/>
          </a:xfrm>
        </p:spPr>
        <p:txBody>
          <a:bodyPr/>
          <a:lstStyle/>
          <a:p>
            <a:r>
              <a:rPr lang="ko-KR" altLang="en-US" dirty="0" smtClean="0"/>
              <a:t>빨강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노랑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초록의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 간격으로 켜고 끄도록 함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700366" y="2506662"/>
            <a:ext cx="7886700" cy="3064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+mj-ea"/>
                <a:ea typeface="+mj-ea"/>
              </a:rPr>
              <a:t>회로 설계하기</a:t>
            </a:r>
            <a:r>
              <a:rPr lang="en-US" altLang="ko-KR" dirty="0" smtClean="0">
                <a:latin typeface="+mj-ea"/>
                <a:ea typeface="+mj-ea"/>
              </a:rPr>
              <a:t>(with </a:t>
            </a:r>
            <a:r>
              <a:rPr lang="en-US" altLang="ko-KR" dirty="0" err="1" smtClean="0">
                <a:latin typeface="+mj-ea"/>
                <a:ea typeface="+mj-ea"/>
              </a:rPr>
              <a:t>fritzing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</a:p>
          <a:p>
            <a:pPr lvl="1"/>
            <a:r>
              <a:rPr lang="ko-KR" altLang="en-US" dirty="0" err="1" smtClean="0">
                <a:latin typeface="+mj-ea"/>
                <a:ea typeface="+mj-ea"/>
              </a:rPr>
              <a:t>출력핀</a:t>
            </a:r>
            <a:r>
              <a:rPr lang="ko-KR" altLang="en-US" dirty="0" smtClean="0">
                <a:latin typeface="+mj-ea"/>
                <a:ea typeface="+mj-ea"/>
              </a:rPr>
              <a:t> </a:t>
            </a:r>
            <a:r>
              <a:rPr lang="en-US" altLang="ko-KR" dirty="0" smtClean="0">
                <a:latin typeface="+mj-ea"/>
                <a:ea typeface="+mj-ea"/>
              </a:rPr>
              <a:t>– 10 : </a:t>
            </a:r>
            <a:r>
              <a:rPr lang="ko-KR" altLang="en-US" dirty="0" smtClean="0">
                <a:latin typeface="+mj-ea"/>
                <a:ea typeface="+mj-ea"/>
              </a:rPr>
              <a:t>빨강</a:t>
            </a:r>
            <a:r>
              <a:rPr lang="en-US" altLang="ko-KR" dirty="0" smtClean="0">
                <a:latin typeface="+mj-ea"/>
                <a:ea typeface="+mj-ea"/>
              </a:rPr>
              <a:t>, 9 : </a:t>
            </a:r>
            <a:r>
              <a:rPr lang="ko-KR" altLang="en-US" dirty="0" smtClean="0">
                <a:latin typeface="+mj-ea"/>
                <a:ea typeface="+mj-ea"/>
              </a:rPr>
              <a:t>노랑</a:t>
            </a:r>
            <a:r>
              <a:rPr lang="en-US" altLang="ko-KR" dirty="0" smtClean="0">
                <a:latin typeface="+mj-ea"/>
                <a:ea typeface="+mj-ea"/>
              </a:rPr>
              <a:t>, 8 : </a:t>
            </a:r>
            <a:r>
              <a:rPr lang="ko-KR" altLang="en-US" dirty="0" smtClean="0">
                <a:latin typeface="+mj-ea"/>
                <a:ea typeface="+mj-ea"/>
              </a:rPr>
              <a:t>초록</a:t>
            </a:r>
            <a:endParaRPr lang="en-US" altLang="ko-KR" dirty="0" smtClean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+mj-ea"/>
                <a:ea typeface="+mj-ea"/>
              </a:rPr>
              <a:t>실제 회로 구성하기</a:t>
            </a:r>
            <a:endParaRPr lang="en-US" altLang="ko-KR" dirty="0" smtClean="0">
              <a:latin typeface="+mj-ea"/>
              <a:ea typeface="+mj-ea"/>
            </a:endParaRPr>
          </a:p>
          <a:p>
            <a:pPr lvl="1"/>
            <a:r>
              <a:rPr lang="ko-KR" altLang="en-US" dirty="0" smtClean="0">
                <a:latin typeface="+mj-ea"/>
                <a:ea typeface="+mj-ea"/>
              </a:rPr>
              <a:t>준비물 준비하기</a:t>
            </a:r>
            <a:endParaRPr lang="en-US" altLang="ko-KR" dirty="0" smtClean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+mj-ea"/>
                <a:ea typeface="+mj-ea"/>
              </a:rPr>
              <a:t>스케치 프로그래밍</a:t>
            </a:r>
            <a:endParaRPr lang="en-US" altLang="ko-KR" dirty="0" smtClean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+mj-ea"/>
                <a:ea typeface="+mj-ea"/>
              </a:rPr>
              <a:t>실행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8888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798979" y="1000872"/>
            <a:ext cx="78867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회로 설계하기</a:t>
            </a:r>
            <a:r>
              <a:rPr lang="en-US" altLang="ko-KR" dirty="0" smtClean="0"/>
              <a:t>(with </a:t>
            </a:r>
            <a:r>
              <a:rPr lang="en-US" altLang="ko-KR" dirty="0" err="1" smtClean="0"/>
              <a:t>fritzing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672" y="2260869"/>
            <a:ext cx="4814328" cy="379310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24865"/>
            <a:ext cx="4491120" cy="320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0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85" y="2134238"/>
            <a:ext cx="5312709" cy="429373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91404" y="642284"/>
            <a:ext cx="7886700" cy="4270376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ko-KR" altLang="en-US" dirty="0" smtClean="0"/>
              <a:t>실제 회로 구성하기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준비물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브레드보드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아두이노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저항 </a:t>
            </a:r>
            <a:r>
              <a:rPr lang="en-US" altLang="ko-KR" dirty="0" smtClean="0"/>
              <a:t>220</a:t>
            </a:r>
            <a:r>
              <a:rPr lang="el-GR" altLang="ko-KR" dirty="0">
                <a:latin typeface="+mj-ea"/>
              </a:rPr>
              <a:t> </a:t>
            </a:r>
            <a:r>
              <a:rPr lang="el-GR" altLang="ko-KR" dirty="0" smtClean="0">
                <a:latin typeface="+mj-ea"/>
              </a:rPr>
              <a:t>Ω</a:t>
            </a:r>
            <a:r>
              <a:rPr lang="en-US" altLang="ko-KR" dirty="0" smtClean="0">
                <a:latin typeface="+mj-ea"/>
              </a:rPr>
              <a:t> 3</a:t>
            </a:r>
            <a:r>
              <a:rPr lang="ko-KR" altLang="en-US" dirty="0" smtClean="0">
                <a:latin typeface="+mj-ea"/>
              </a:rPr>
              <a:t>개</a:t>
            </a:r>
            <a:r>
              <a:rPr lang="en-US" altLang="ko-KR" dirty="0" smtClean="0">
                <a:latin typeface="+mj-ea"/>
              </a:rPr>
              <a:t>, LED 3</a:t>
            </a:r>
            <a:r>
              <a:rPr lang="ko-KR" altLang="en-US" dirty="0" smtClean="0">
                <a:latin typeface="+mj-ea"/>
              </a:rPr>
              <a:t>개</a:t>
            </a:r>
            <a:endParaRPr lang="en-US" altLang="ko-KR" dirty="0" smtClean="0">
              <a:latin typeface="+mj-ea"/>
            </a:endParaRPr>
          </a:p>
          <a:p>
            <a:pPr lvl="1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858648" y="4634751"/>
            <a:ext cx="4285352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주의사항</a:t>
            </a:r>
            <a:endParaRPr lang="en-US" altLang="ko-KR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 smtClean="0">
                <a:latin typeface="+mn-ea"/>
              </a:rPr>
              <a:t>아두이노</a:t>
            </a:r>
            <a:r>
              <a:rPr lang="ko-KR" altLang="en-US" b="1" dirty="0" smtClean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회로 구성 </a:t>
            </a:r>
            <a:r>
              <a:rPr lang="ko-KR" altLang="en-US" b="1" dirty="0" smtClean="0">
                <a:latin typeface="+mn-ea"/>
              </a:rPr>
              <a:t>시 반드시 </a:t>
            </a:r>
            <a:r>
              <a:rPr lang="en-US" altLang="ko-KR" b="1" dirty="0" smtClean="0">
                <a:latin typeface="+mn-ea"/>
              </a:rPr>
              <a:t>PC</a:t>
            </a:r>
            <a:r>
              <a:rPr lang="ko-KR" altLang="en-US" b="1" dirty="0" smtClean="0">
                <a:latin typeface="+mn-ea"/>
              </a:rPr>
              <a:t>연결 </a:t>
            </a:r>
            <a:r>
              <a:rPr lang="en-US" altLang="ko-KR" b="1" dirty="0" smtClean="0">
                <a:latin typeface="+mn-ea"/>
              </a:rPr>
              <a:t>USB </a:t>
            </a:r>
            <a:r>
              <a:rPr lang="ko-KR" altLang="en-US" b="1" dirty="0" smtClean="0">
                <a:latin typeface="+mn-ea"/>
              </a:rPr>
              <a:t>제거할 것</a:t>
            </a:r>
            <a:r>
              <a:rPr lang="en-US" altLang="ko-KR" b="1" dirty="0" smtClean="0">
                <a:latin typeface="+mn-ea"/>
              </a:rPr>
              <a:t> </a:t>
            </a:r>
            <a:endParaRPr lang="en-US" altLang="ko-KR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+mn-ea"/>
              </a:rPr>
              <a:t>업로드 </a:t>
            </a:r>
            <a:r>
              <a:rPr lang="ko-KR" altLang="en-US" b="1" dirty="0">
                <a:latin typeface="+mn-ea"/>
              </a:rPr>
              <a:t>실패 시 </a:t>
            </a:r>
            <a:r>
              <a:rPr lang="en-US" altLang="ko-KR" b="1" dirty="0">
                <a:latin typeface="+mn-ea"/>
              </a:rPr>
              <a:t>COM</a:t>
            </a:r>
            <a:r>
              <a:rPr lang="ko-KR" altLang="en-US" b="1" dirty="0">
                <a:latin typeface="+mn-ea"/>
              </a:rPr>
              <a:t>포트 </a:t>
            </a:r>
            <a:r>
              <a:rPr lang="ko-KR" altLang="en-US" b="1" dirty="0" smtClean="0">
                <a:latin typeface="+mn-ea"/>
              </a:rPr>
              <a:t>확인할 것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4645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13" y="1304749"/>
            <a:ext cx="3492594" cy="51195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46580" y="722966"/>
            <a:ext cx="7886700" cy="2334000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ko-KR" altLang="en-US" dirty="0" smtClean="0"/>
              <a:t>스케치 프로그래밍</a:t>
            </a:r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latin typeface="+mj-ea"/>
            </a:endParaRP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128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851647"/>
            <a:ext cx="7886700" cy="484094"/>
          </a:xfrm>
        </p:spPr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ko-KR" altLang="en-US" dirty="0" smtClean="0"/>
              <a:t>실행</a:t>
            </a:r>
            <a:endParaRPr lang="ko-KR" altLang="en-US" dirty="0"/>
          </a:p>
        </p:txBody>
      </p:sp>
      <p:pic>
        <p:nvPicPr>
          <p:cNvPr id="4" name="01-3L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2647950" y="0"/>
            <a:ext cx="3848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39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97790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7LED </a:t>
            </a:r>
            <a:r>
              <a:rPr lang="ko-KR" altLang="en-US" dirty="0" smtClean="0">
                <a:latin typeface="+mj-ea"/>
              </a:rPr>
              <a:t>제어하기</a:t>
            </a:r>
            <a:r>
              <a:rPr lang="en-US" altLang="ko-KR" dirty="0" smtClean="0">
                <a:latin typeface="+mj-ea"/>
              </a:rPr>
              <a:t>-</a:t>
            </a:r>
            <a:r>
              <a:rPr lang="ko-KR" altLang="en-US" dirty="0" smtClean="0">
                <a:latin typeface="+mj-ea"/>
              </a:rPr>
              <a:t>위험 안내 </a:t>
            </a:r>
            <a:r>
              <a:rPr lang="en-US" altLang="ko-KR" dirty="0" smtClean="0">
                <a:latin typeface="+mj-ea"/>
              </a:rPr>
              <a:t>LED </a:t>
            </a:r>
            <a:endParaRPr lang="ko-KR" altLang="en-US" dirty="0"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269" y="4549022"/>
            <a:ext cx="2689131" cy="213958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030" y="4545709"/>
            <a:ext cx="1871146" cy="2139581"/>
          </a:xfrm>
          <a:prstGeom prst="rect">
            <a:avLst/>
          </a:prstGeom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772084" y="1362917"/>
            <a:ext cx="8031257" cy="863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빨강색 </a:t>
            </a:r>
            <a:r>
              <a:rPr lang="en-US" altLang="ko-KR" dirty="0" smtClean="0"/>
              <a:t>LED 7</a:t>
            </a:r>
            <a:r>
              <a:rPr lang="ko-KR" altLang="en-US" dirty="0" smtClean="0"/>
              <a:t>개가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초에 한번씩 점멸하는 표지판 제작하기</a:t>
            </a:r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015253" y="2175904"/>
            <a:ext cx="7886700" cy="2504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+mj-ea"/>
                <a:ea typeface="+mj-ea"/>
              </a:rPr>
              <a:t>회로 설계하기</a:t>
            </a:r>
            <a:r>
              <a:rPr lang="en-US" altLang="ko-KR" dirty="0" smtClean="0">
                <a:latin typeface="+mj-ea"/>
                <a:ea typeface="+mj-ea"/>
              </a:rPr>
              <a:t>(with </a:t>
            </a:r>
            <a:r>
              <a:rPr lang="en-US" altLang="ko-KR" dirty="0" err="1" smtClean="0">
                <a:latin typeface="+mj-ea"/>
                <a:ea typeface="+mj-ea"/>
              </a:rPr>
              <a:t>fritzing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</a:p>
          <a:p>
            <a:pPr lvl="1"/>
            <a:r>
              <a:rPr lang="ko-KR" altLang="en-US" dirty="0" err="1" smtClean="0">
                <a:latin typeface="+mj-ea"/>
                <a:ea typeface="+mj-ea"/>
              </a:rPr>
              <a:t>출력핀</a:t>
            </a:r>
            <a:r>
              <a:rPr lang="ko-KR" altLang="en-US" dirty="0" smtClean="0">
                <a:latin typeface="+mj-ea"/>
                <a:ea typeface="+mj-ea"/>
              </a:rPr>
              <a:t> </a:t>
            </a:r>
            <a:r>
              <a:rPr lang="en-US" altLang="ko-KR" dirty="0" smtClean="0">
                <a:latin typeface="+mj-ea"/>
                <a:ea typeface="+mj-ea"/>
              </a:rPr>
              <a:t>– 4~10</a:t>
            </a:r>
            <a:r>
              <a:rPr lang="ko-KR" altLang="en-US" dirty="0" smtClean="0">
                <a:latin typeface="+mj-ea"/>
                <a:ea typeface="+mj-ea"/>
              </a:rPr>
              <a:t>까지</a:t>
            </a:r>
            <a:r>
              <a:rPr lang="en-US" altLang="ko-KR" dirty="0" smtClean="0">
                <a:latin typeface="+mj-ea"/>
                <a:ea typeface="+mj-ea"/>
              </a:rPr>
              <a:t> 7</a:t>
            </a:r>
            <a:r>
              <a:rPr lang="ko-KR" altLang="en-US" dirty="0" smtClean="0">
                <a:latin typeface="+mj-ea"/>
                <a:ea typeface="+mj-ea"/>
              </a:rPr>
              <a:t>개</a:t>
            </a:r>
            <a:endParaRPr lang="en-US" altLang="ko-KR" dirty="0" smtClean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+mj-ea"/>
                <a:ea typeface="+mj-ea"/>
              </a:rPr>
              <a:t>실제 회로 구성하기 </a:t>
            </a:r>
            <a:r>
              <a:rPr lang="en-US" altLang="ko-KR" dirty="0" smtClean="0">
                <a:latin typeface="+mj-ea"/>
                <a:ea typeface="+mj-ea"/>
              </a:rPr>
              <a:t>- </a:t>
            </a:r>
            <a:r>
              <a:rPr lang="ko-KR" altLang="en-US" dirty="0" smtClean="0">
                <a:latin typeface="+mj-ea"/>
                <a:ea typeface="+mj-ea"/>
              </a:rPr>
              <a:t>준비물</a:t>
            </a:r>
            <a:endParaRPr lang="en-US" altLang="ko-KR" dirty="0" smtClean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+mj-ea"/>
                <a:ea typeface="+mj-ea"/>
              </a:rPr>
              <a:t>스케치 프로그래밍</a:t>
            </a:r>
            <a:endParaRPr lang="en-US" altLang="ko-KR" dirty="0" smtClean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+mj-ea"/>
                <a:ea typeface="+mj-ea"/>
              </a:rPr>
              <a:t>실행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3795" y="4561580"/>
            <a:ext cx="2364260" cy="212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6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798979" y="1000872"/>
            <a:ext cx="78867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회로 설계하기</a:t>
            </a:r>
            <a:r>
              <a:rPr lang="en-US" altLang="ko-KR" dirty="0" smtClean="0"/>
              <a:t>(with </a:t>
            </a:r>
            <a:r>
              <a:rPr lang="en-US" altLang="ko-KR" dirty="0" err="1" smtClean="0"/>
              <a:t>fritzing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125" y="2207918"/>
            <a:ext cx="4573681" cy="37555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8" y="2441748"/>
            <a:ext cx="4519907" cy="363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2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91404" y="642283"/>
            <a:ext cx="7886700" cy="1589929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ko-KR" altLang="en-US" dirty="0" smtClean="0"/>
              <a:t>실제 회로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준비물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브레드보드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아두이노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저항 </a:t>
            </a:r>
            <a:r>
              <a:rPr lang="en-US" altLang="ko-KR" dirty="0" smtClean="0"/>
              <a:t>220</a:t>
            </a:r>
            <a:r>
              <a:rPr lang="el-GR" altLang="ko-KR" dirty="0">
                <a:latin typeface="+mj-ea"/>
              </a:rPr>
              <a:t> </a:t>
            </a:r>
            <a:r>
              <a:rPr lang="el-GR" altLang="ko-KR" dirty="0" smtClean="0">
                <a:latin typeface="+mj-ea"/>
              </a:rPr>
              <a:t>Ω</a:t>
            </a:r>
            <a:r>
              <a:rPr lang="en-US" altLang="ko-KR" dirty="0" smtClean="0">
                <a:latin typeface="+mj-ea"/>
              </a:rPr>
              <a:t> 7</a:t>
            </a:r>
            <a:r>
              <a:rPr lang="ko-KR" altLang="en-US" dirty="0" smtClean="0">
                <a:latin typeface="+mj-ea"/>
              </a:rPr>
              <a:t>개</a:t>
            </a:r>
            <a:r>
              <a:rPr lang="en-US" altLang="ko-KR" dirty="0" smtClean="0">
                <a:latin typeface="+mj-ea"/>
              </a:rPr>
              <a:t>, LED 7</a:t>
            </a:r>
            <a:r>
              <a:rPr lang="ko-KR" altLang="en-US" dirty="0" smtClean="0">
                <a:latin typeface="+mj-ea"/>
              </a:rPr>
              <a:t>개</a:t>
            </a:r>
            <a:endParaRPr lang="en-US" altLang="ko-KR" dirty="0">
              <a:latin typeface="+mj-ea"/>
            </a:endParaRPr>
          </a:p>
          <a:p>
            <a:pPr lvl="1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272" y="1896838"/>
            <a:ext cx="5874964" cy="460285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8868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46580" y="722965"/>
            <a:ext cx="7886700" cy="5740587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ko-KR" altLang="en-US" dirty="0" smtClean="0"/>
              <a:t>스케치 프로그래밍</a:t>
            </a:r>
            <a:endParaRPr lang="en-US" altLang="ko-KR" dirty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latin typeface="+mj-ea"/>
            </a:endParaRPr>
          </a:p>
          <a:p>
            <a:pPr lvl="1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035" y="179294"/>
            <a:ext cx="3711245" cy="667870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6793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46580" y="722965"/>
            <a:ext cx="7886700" cy="154177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ko-KR" altLang="en-US" dirty="0" smtClean="0"/>
              <a:t>스케치 프로그래밍</a:t>
            </a:r>
            <a:endParaRPr lang="en-US" altLang="ko-KR" dirty="0">
              <a:latin typeface="+mj-ea"/>
            </a:endParaRPr>
          </a:p>
          <a:p>
            <a:pPr lvl="1"/>
            <a:r>
              <a:rPr lang="en-US" altLang="ko-KR" dirty="0" smtClean="0">
                <a:latin typeface="+mj-ea"/>
              </a:rPr>
              <a:t>For</a:t>
            </a:r>
            <a:r>
              <a:rPr lang="ko-KR" altLang="en-US" dirty="0" smtClean="0">
                <a:latin typeface="+mj-ea"/>
              </a:rPr>
              <a:t>문 사용하여 프로그래밍</a:t>
            </a:r>
            <a:endParaRPr lang="en-US" altLang="ko-KR" dirty="0" smtClean="0">
              <a:latin typeface="+mj-ea"/>
            </a:endParaRPr>
          </a:p>
          <a:p>
            <a:pPr lvl="1"/>
            <a:r>
              <a:rPr lang="en-US" altLang="ko-KR" dirty="0" smtClean="0">
                <a:latin typeface="+mj-ea"/>
              </a:rPr>
              <a:t>For</a:t>
            </a:r>
            <a:r>
              <a:rPr lang="ko-KR" altLang="en-US" dirty="0" smtClean="0">
                <a:latin typeface="+mj-ea"/>
              </a:rPr>
              <a:t>문의 문법</a:t>
            </a:r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latin typeface="+mj-ea"/>
            </a:endParaRPr>
          </a:p>
          <a:p>
            <a:pPr lvl="1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913" y="1121390"/>
            <a:ext cx="3706610" cy="52395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flipH="1">
            <a:off x="1237153" y="2147777"/>
            <a:ext cx="3516188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for(</a:t>
            </a:r>
            <a:r>
              <a:rPr lang="ko-KR" altLang="en-US" dirty="0" smtClean="0"/>
              <a:t>초기화</a:t>
            </a:r>
            <a:r>
              <a:rPr lang="en-US" altLang="ko-KR" dirty="0" smtClean="0"/>
              <a:t>; </a:t>
            </a:r>
            <a:r>
              <a:rPr lang="ko-KR" altLang="en-US" dirty="0" smtClean="0"/>
              <a:t>조건</a:t>
            </a:r>
            <a:r>
              <a:rPr lang="en-US" altLang="ko-KR" dirty="0" smtClean="0"/>
              <a:t>; </a:t>
            </a:r>
            <a:r>
              <a:rPr lang="ko-KR" altLang="en-US" dirty="0" err="1" smtClean="0"/>
              <a:t>증감값</a:t>
            </a:r>
            <a:r>
              <a:rPr lang="en-US" altLang="ko-KR" dirty="0" smtClean="0"/>
              <a:t>) {</a:t>
            </a:r>
          </a:p>
          <a:p>
            <a:r>
              <a:rPr lang="en-US" altLang="ko-KR" dirty="0" smtClean="0"/>
              <a:t>     // </a:t>
            </a:r>
            <a:r>
              <a:rPr lang="ko-KR" altLang="en-US" dirty="0" smtClean="0"/>
              <a:t>명령문 블록</a:t>
            </a:r>
            <a:endParaRPr lang="en-US" altLang="ko-KR" dirty="0" smtClean="0"/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240673" y="3584567"/>
            <a:ext cx="3756629" cy="1569660"/>
          </a:xfrm>
          <a:prstGeom prst="rect">
            <a:avLst/>
          </a:prstGeom>
          <a:solidFill>
            <a:srgbClr val="F7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effectLst/>
                <a:latin typeface="+mj-ea"/>
                <a:ea typeface="+mj-ea"/>
              </a:rPr>
              <a:t>초기화는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effectLst/>
                <a:latin typeface="+mj-ea"/>
                <a:ea typeface="+mj-ea"/>
              </a:rPr>
              <a:t> 제 정확히 한 번만 발생</a:t>
            </a:r>
            <a:endParaRPr kumimoji="0" lang="en-US" altLang="ko-KR" sz="1600" b="0" i="0" u="none" strike="noStrike" cap="none" normalizeH="0" baseline="0" dirty="0" smtClean="0">
              <a:ln>
                <a:noFill/>
              </a:ln>
              <a:effectLst/>
              <a:latin typeface="+mj-ea"/>
              <a:ea typeface="+mj-ea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effectLst/>
                <a:latin typeface="+mj-ea"/>
                <a:ea typeface="+mj-ea"/>
              </a:rPr>
              <a:t>루프를 통과 할 때마다 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effectLst/>
                <a:latin typeface="+mj-ea"/>
                <a:ea typeface="+mj-ea"/>
              </a:rPr>
              <a:t>조건</a:t>
            </a:r>
            <a:r>
              <a:rPr lang="ko-KR" altLang="en-US" sz="1600" dirty="0" smtClean="0">
                <a:latin typeface="+mj-ea"/>
                <a:ea typeface="+mj-ea"/>
              </a:rPr>
              <a:t> 테스트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ko-KR" altLang="en-US" sz="1600" dirty="0" smtClean="0">
                <a:latin typeface="+mj-ea"/>
                <a:ea typeface="+mj-ea"/>
              </a:rPr>
              <a:t>조건 결과가 참</a:t>
            </a:r>
            <a:r>
              <a:rPr lang="en-US" altLang="ko-KR" sz="1600" dirty="0" smtClean="0">
                <a:latin typeface="+mj-ea"/>
                <a:ea typeface="+mj-ea"/>
              </a:rPr>
              <a:t>(true)</a:t>
            </a:r>
            <a:r>
              <a:rPr lang="ko-KR" altLang="en-US" sz="1600" dirty="0" smtClean="0">
                <a:latin typeface="+mj-ea"/>
                <a:ea typeface="+mj-ea"/>
              </a:rPr>
              <a:t>이면 </a:t>
            </a:r>
            <a:r>
              <a:rPr lang="ko-KR" altLang="en-US" sz="1600" dirty="0" err="1" smtClean="0">
                <a:latin typeface="+mj-ea"/>
                <a:ea typeface="+mj-ea"/>
              </a:rPr>
              <a:t>증감값과</a:t>
            </a:r>
            <a:r>
              <a:rPr lang="ko-KR" altLang="en-US" sz="1600" dirty="0" smtClean="0">
                <a:latin typeface="+mj-ea"/>
                <a:ea typeface="+mj-ea"/>
              </a:rPr>
              <a:t>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effectLst/>
                <a:latin typeface="+mj-ea"/>
                <a:ea typeface="+mj-ea"/>
              </a:rPr>
              <a:t>명령문 블록</a:t>
            </a:r>
            <a:r>
              <a:rPr kumimoji="0" lang="ko-KR" altLang="en-US" sz="1600" b="0" i="0" u="none" strike="noStrike" cap="none" normalizeH="0" baseline="0" dirty="0" smtClean="0">
                <a:ln>
                  <a:noFill/>
                </a:ln>
                <a:effectLst/>
                <a:latin typeface="+mj-ea"/>
                <a:ea typeface="+mj-ea"/>
              </a:rPr>
              <a:t>이 실행</a:t>
            </a:r>
            <a:endParaRPr kumimoji="0" lang="en-US" altLang="ko-KR" sz="1600" b="0" i="0" u="none" strike="noStrike" cap="none" normalizeH="0" baseline="0" dirty="0" smtClean="0">
              <a:ln>
                <a:noFill/>
              </a:ln>
              <a:effectLst/>
              <a:latin typeface="+mj-ea"/>
              <a:ea typeface="+mj-ea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ko-KR" altLang="en-US" sz="1600" dirty="0" smtClean="0">
                <a:latin typeface="+mj-ea"/>
                <a:ea typeface="+mj-ea"/>
              </a:rPr>
              <a:t>조건 결과가 거짓</a:t>
            </a:r>
            <a:r>
              <a:rPr lang="en-US" altLang="ko-KR" sz="1600" dirty="0" smtClean="0">
                <a:latin typeface="+mj-ea"/>
                <a:ea typeface="+mj-ea"/>
              </a:rPr>
              <a:t>(false)</a:t>
            </a:r>
            <a:r>
              <a:rPr lang="ko-KR" altLang="en-US" sz="1600" dirty="0" smtClean="0">
                <a:latin typeface="+mj-ea"/>
                <a:ea typeface="+mj-ea"/>
              </a:rPr>
              <a:t>이면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effectLst/>
                <a:latin typeface="+mj-ea"/>
                <a:ea typeface="+mj-ea"/>
              </a:rPr>
              <a:t>루프 종료</a:t>
            </a:r>
          </a:p>
        </p:txBody>
      </p:sp>
    </p:spTree>
    <p:extLst>
      <p:ext uri="{BB962C8B-B14F-4D97-AF65-F5344CB8AC3E}">
        <p14:creationId xmlns:p14="http://schemas.microsoft.com/office/powerpoint/2010/main" val="195568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Fritzing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소개</a:t>
            </a:r>
            <a:r>
              <a:rPr lang="en-US" altLang="ko-KR" dirty="0" smtClean="0"/>
              <a:t>/</a:t>
            </a:r>
            <a:r>
              <a:rPr lang="ko-KR" altLang="en-US" dirty="0" smtClean="0"/>
              <a:t>연습</a:t>
            </a:r>
            <a:endParaRPr lang="en-US" altLang="ko-KR" dirty="0" smtClean="0"/>
          </a:p>
          <a:p>
            <a:r>
              <a:rPr lang="en-US" altLang="ko-KR" dirty="0" smtClean="0"/>
              <a:t>LED </a:t>
            </a:r>
            <a:r>
              <a:rPr lang="ko-KR" altLang="en-US" dirty="0"/>
              <a:t>응용 프로그램 </a:t>
            </a:r>
            <a:r>
              <a:rPr lang="ko-KR" altLang="en-US" dirty="0" smtClean="0"/>
              <a:t>제작하기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제어하기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제어하기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7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제어하기</a:t>
            </a:r>
            <a:endParaRPr lang="en-US" altLang="ko-KR" dirty="0" smtClean="0"/>
          </a:p>
          <a:p>
            <a:r>
              <a:rPr lang="ko-KR" altLang="en-US" dirty="0" smtClean="0"/>
              <a:t>시리얼 </a:t>
            </a:r>
            <a:r>
              <a:rPr lang="ko-KR" altLang="en-US" dirty="0"/>
              <a:t>모니터 확인하기</a:t>
            </a:r>
          </a:p>
        </p:txBody>
      </p:sp>
    </p:spTree>
    <p:extLst>
      <p:ext uri="{BB962C8B-B14F-4D97-AF65-F5344CB8AC3E}">
        <p14:creationId xmlns:p14="http://schemas.microsoft.com/office/powerpoint/2010/main" val="96836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851647"/>
            <a:ext cx="7886700" cy="484094"/>
          </a:xfrm>
        </p:spPr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ko-KR" altLang="en-US" dirty="0" smtClean="0"/>
              <a:t>실행</a:t>
            </a:r>
            <a:endParaRPr lang="ko-KR" altLang="en-US" dirty="0"/>
          </a:p>
        </p:txBody>
      </p:sp>
      <p:pic>
        <p:nvPicPr>
          <p:cNvPr id="5" name="03-7L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2647950" y="0"/>
            <a:ext cx="3848100" cy="6858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7369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시리얼 모니터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4240306"/>
            <a:ext cx="7886700" cy="1936657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100000"/>
              </a:lnSpc>
              <a:spcAft>
                <a:spcPts val="65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/>
            </a:pPr>
            <a:r>
              <a:rPr lang="ko-KR" altLang="en-US" sz="2600" dirty="0" smtClean="0">
                <a:latin typeface="+mj-ea"/>
                <a:ea typeface="+mj-ea"/>
              </a:rPr>
              <a:t>컴퓨터와 </a:t>
            </a:r>
            <a:r>
              <a:rPr lang="ko-KR" altLang="en-US" sz="2600" kern="0" dirty="0" err="1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아두이노</a:t>
            </a:r>
            <a:r>
              <a:rPr lang="ko-KR" altLang="en-US" sz="2600" kern="0" dirty="0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 간의 </a:t>
            </a:r>
            <a:r>
              <a:rPr lang="ko-KR" altLang="en-US" sz="2600" b="1" kern="0" dirty="0" smtClean="0">
                <a:solidFill>
                  <a:srgbClr val="144AEB"/>
                </a:solidFill>
                <a:latin typeface="+mj-ea"/>
                <a:ea typeface="+mj-ea"/>
                <a:cs typeface="Arial" charset="0"/>
              </a:rPr>
              <a:t>통신</a:t>
            </a:r>
            <a:r>
              <a:rPr lang="ko-KR" altLang="en-US" sz="2600" kern="0" dirty="0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을 위해 사용하는 툴</a:t>
            </a:r>
            <a:endParaRPr lang="en-US" altLang="ko-KR" sz="2600" kern="0" dirty="0">
              <a:solidFill>
                <a:srgbClr val="000000"/>
              </a:solidFill>
              <a:latin typeface="+mj-ea"/>
              <a:ea typeface="+mj-ea"/>
              <a:cs typeface="Arial" charset="0"/>
            </a:endParaRPr>
          </a:p>
          <a:p>
            <a:pPr marL="342900" indent="-342900">
              <a:lnSpc>
                <a:spcPct val="100000"/>
              </a:lnSpc>
              <a:spcAft>
                <a:spcPts val="65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/>
            </a:pPr>
            <a:r>
              <a:rPr lang="ko-KR" altLang="en-US" sz="2600" kern="0" dirty="0" err="1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아두이노</a:t>
            </a:r>
            <a:r>
              <a:rPr lang="ko-KR" altLang="en-US" sz="2600" kern="0" dirty="0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 </a:t>
            </a:r>
            <a:r>
              <a:rPr lang="ko-KR" altLang="en-US" sz="2600" b="1" kern="0" dirty="0">
                <a:solidFill>
                  <a:srgbClr val="144AEB"/>
                </a:solidFill>
                <a:latin typeface="+mj-ea"/>
                <a:ea typeface="+mj-ea"/>
                <a:cs typeface="Arial" charset="0"/>
              </a:rPr>
              <a:t>디버깅</a:t>
            </a:r>
            <a:r>
              <a:rPr lang="en-US" altLang="ko-KR" sz="2600" kern="0" dirty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, </a:t>
            </a:r>
            <a:r>
              <a:rPr lang="ko-KR" altLang="en-US" sz="2600" kern="0" dirty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데이터 입력을 위해 사용</a:t>
            </a:r>
            <a:endParaRPr lang="en-US" altLang="ko-KR" sz="2600" kern="0" dirty="0">
              <a:solidFill>
                <a:srgbClr val="000000"/>
              </a:solidFill>
              <a:latin typeface="+mj-ea"/>
              <a:ea typeface="+mj-ea"/>
              <a:cs typeface="Arial" charset="0"/>
            </a:endParaRPr>
          </a:p>
          <a:p>
            <a:pPr marL="342900" indent="-342900">
              <a:lnSpc>
                <a:spcPct val="100000"/>
              </a:lnSpc>
              <a:spcAft>
                <a:spcPts val="65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/>
            </a:pPr>
            <a:r>
              <a:rPr lang="ko-KR" altLang="en-US" sz="2600" kern="0" dirty="0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시리얼 모니터를 </a:t>
            </a:r>
            <a:r>
              <a:rPr lang="ko-KR" altLang="en-US" sz="2600" kern="0" dirty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이용한 디버깅 메시지를 보는 것이 거의 유일한 디버깅 </a:t>
            </a:r>
            <a:r>
              <a:rPr lang="ko-KR" altLang="en-US" sz="2600" kern="0" dirty="0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방법</a:t>
            </a:r>
            <a:endParaRPr lang="en-US" altLang="ko-KR" sz="2600" kern="0" dirty="0">
              <a:solidFill>
                <a:srgbClr val="000000"/>
              </a:solidFill>
              <a:latin typeface="+mj-ea"/>
              <a:ea typeface="+mj-ea"/>
              <a:cs typeface="Arial" charset="0"/>
            </a:endParaRPr>
          </a:p>
          <a:p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25681"/>
            <a:ext cx="818197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397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61" y="409856"/>
            <a:ext cx="5572125" cy="465772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585012" y="977153"/>
            <a:ext cx="295835" cy="233083"/>
          </a:xfrm>
          <a:prstGeom prst="rect">
            <a:avLst/>
          </a:prstGeom>
          <a:noFill/>
          <a:ln w="28575">
            <a:solidFill>
              <a:srgbClr val="F8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864659" y="1792941"/>
            <a:ext cx="1129553" cy="233083"/>
          </a:xfrm>
          <a:prstGeom prst="rect">
            <a:avLst/>
          </a:prstGeom>
          <a:noFill/>
          <a:ln w="28575">
            <a:solidFill>
              <a:srgbClr val="F8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601099" y="3273238"/>
            <a:ext cx="5319441" cy="3118597"/>
            <a:chOff x="1182921" y="700367"/>
            <a:chExt cx="5319441" cy="311859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2921" y="700367"/>
              <a:ext cx="4808987" cy="3118597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1418571" y="909378"/>
              <a:ext cx="1748263" cy="366737"/>
            </a:xfrm>
            <a:prstGeom prst="rect">
              <a:avLst/>
            </a:prstGeom>
            <a:noFill/>
            <a:ln w="28575">
              <a:solidFill>
                <a:srgbClr val="F803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kern="0" dirty="0">
                  <a:solidFill>
                    <a:srgbClr val="000000"/>
                  </a:solidFill>
                  <a:latin typeface="+mj-ea"/>
                  <a:ea typeface="+mj-ea"/>
                  <a:cs typeface="Arial" charset="0"/>
                </a:rPr>
                <a:t>메시지 </a:t>
              </a:r>
              <a:r>
                <a:rPr lang="ko-KR" altLang="en-US" sz="1400" b="1" kern="0" dirty="0" smtClean="0">
                  <a:solidFill>
                    <a:srgbClr val="000000"/>
                  </a:solidFill>
                  <a:latin typeface="+mj-ea"/>
                  <a:ea typeface="+mj-ea"/>
                  <a:cs typeface="Arial" charset="0"/>
                </a:rPr>
                <a:t>입력 창</a:t>
              </a:r>
              <a:endParaRPr lang="en-US" altLang="ko-KR" sz="1400" b="1" kern="0" dirty="0">
                <a:solidFill>
                  <a:srgbClr val="000000"/>
                </a:solidFill>
                <a:latin typeface="+mj-ea"/>
                <a:ea typeface="+mj-ea"/>
                <a:cs typeface="Arial" charset="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923651" y="2050238"/>
              <a:ext cx="1845779" cy="549064"/>
            </a:xfrm>
            <a:prstGeom prst="rect">
              <a:avLst/>
            </a:prstGeom>
            <a:noFill/>
            <a:ln w="28575">
              <a:solidFill>
                <a:srgbClr val="F803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3000"/>
                </a:lnSpc>
                <a:spcAft>
                  <a:spcPts val="65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  <a:tab pos="9410700" algn="l"/>
                </a:tabLst>
                <a:defRPr/>
              </a:pPr>
              <a:r>
                <a:rPr lang="ko-KR" altLang="en-US" sz="1400" b="1" kern="0" dirty="0">
                  <a:solidFill>
                    <a:srgbClr val="000000"/>
                  </a:solidFill>
                  <a:latin typeface="+mj-ea"/>
                  <a:ea typeface="+mj-ea"/>
                  <a:cs typeface="Arial" charset="0"/>
                </a:rPr>
                <a:t>수신 메시지 </a:t>
              </a:r>
              <a:r>
                <a:rPr lang="ko-KR" altLang="en-US" sz="1400" b="1" kern="0" dirty="0" smtClean="0">
                  <a:solidFill>
                    <a:srgbClr val="000000"/>
                  </a:solidFill>
                  <a:latin typeface="+mj-ea"/>
                  <a:ea typeface="+mj-ea"/>
                  <a:cs typeface="Arial" charset="0"/>
                </a:rPr>
                <a:t>표시 창</a:t>
              </a:r>
              <a:endParaRPr lang="en-US" altLang="ko-KR" sz="1400" b="1" kern="0" dirty="0">
                <a:solidFill>
                  <a:srgbClr val="000000"/>
                </a:solidFill>
                <a:latin typeface="+mj-ea"/>
                <a:ea typeface="+mj-ea"/>
                <a:cs typeface="Arial" charset="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131478" y="3221691"/>
              <a:ext cx="2370884" cy="301438"/>
            </a:xfrm>
            <a:prstGeom prst="rect">
              <a:avLst/>
            </a:prstGeom>
            <a:noFill/>
            <a:ln w="28575">
              <a:solidFill>
                <a:srgbClr val="F803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3000"/>
                </a:lnSpc>
                <a:spcAft>
                  <a:spcPts val="65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  <a:tab pos="9410700" algn="l"/>
                </a:tabLst>
                <a:defRPr/>
              </a:pPr>
              <a:r>
                <a:rPr lang="ko-KR" altLang="en-US" sz="1400" b="1" kern="0" dirty="0">
                  <a:solidFill>
                    <a:srgbClr val="000000"/>
                  </a:solidFill>
                  <a:latin typeface="+mj-ea"/>
                  <a:ea typeface="+mj-ea"/>
                  <a:cs typeface="Arial" charset="0"/>
                </a:rPr>
                <a:t>통신 속도 </a:t>
              </a:r>
              <a:r>
                <a:rPr lang="ko-KR" altLang="en-US" sz="1400" b="1" kern="0" dirty="0" smtClean="0">
                  <a:solidFill>
                    <a:srgbClr val="000000"/>
                  </a:solidFill>
                  <a:latin typeface="+mj-ea"/>
                  <a:ea typeface="+mj-ea"/>
                  <a:cs typeface="Arial" charset="0"/>
                </a:rPr>
                <a:t>설정</a:t>
              </a:r>
              <a:r>
                <a:rPr lang="en-US" altLang="ko-KR" sz="1400" b="1" kern="0" dirty="0" smtClean="0">
                  <a:solidFill>
                    <a:srgbClr val="000000"/>
                  </a:solidFill>
                  <a:latin typeface="+mj-ea"/>
                  <a:ea typeface="+mj-ea"/>
                  <a:cs typeface="Arial" charset="0"/>
                </a:rPr>
                <a:t>(Baud Rate)</a:t>
              </a:r>
              <a:endParaRPr lang="en-US" altLang="ko-KR" sz="1400" b="1" kern="0" dirty="0">
                <a:solidFill>
                  <a:srgbClr val="000000"/>
                </a:solidFill>
                <a:latin typeface="+mj-ea"/>
                <a:ea typeface="+mj-ea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615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8650" y="625103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Serial.begin</a:t>
            </a:r>
            <a:r>
              <a:rPr lang="en-US" altLang="ko-KR" dirty="0" smtClean="0">
                <a:latin typeface="+mj-ea"/>
              </a:rPr>
              <a:t>(speed)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28650" y="1601508"/>
            <a:ext cx="7886700" cy="31408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PC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아두이노가</a:t>
            </a:r>
            <a:r>
              <a:rPr lang="ko-KR" altLang="en-US" dirty="0" smtClean="0"/>
              <a:t> 직렬 데이터 송수신을 위한 속도 설정</a:t>
            </a:r>
            <a:endParaRPr lang="en-US" altLang="ko-KR" dirty="0" smtClean="0"/>
          </a:p>
          <a:p>
            <a:r>
              <a:rPr lang="ko-KR" altLang="en-US" dirty="0" err="1" smtClean="0"/>
              <a:t>Baud</a:t>
            </a:r>
            <a:r>
              <a:rPr lang="ko-KR" altLang="en-US" dirty="0" smtClean="0"/>
              <a:t> </a:t>
            </a:r>
            <a:r>
              <a:rPr lang="ko-KR" altLang="en-US" dirty="0" err="1"/>
              <a:t>Rate</a:t>
            </a:r>
            <a:r>
              <a:rPr lang="ko-KR" altLang="en-US" dirty="0"/>
              <a:t> (통신 속도</a:t>
            </a:r>
            <a:r>
              <a:rPr lang="ko-KR" altLang="en-US" dirty="0" smtClean="0"/>
              <a:t>)</a:t>
            </a:r>
            <a:endParaRPr lang="en-US" altLang="ko-KR" dirty="0" smtClean="0"/>
          </a:p>
          <a:p>
            <a:pPr lvl="1"/>
            <a:r>
              <a:rPr lang="ko-KR" altLang="en-US" dirty="0"/>
              <a:t>시리얼 라인으로 전송되는 데이터 </a:t>
            </a:r>
            <a:r>
              <a:rPr lang="ko-KR" altLang="en-US" dirty="0" smtClean="0"/>
              <a:t>속도 단위</a:t>
            </a:r>
            <a:endParaRPr lang="en-US" altLang="ko-KR" dirty="0" smtClean="0"/>
          </a:p>
          <a:p>
            <a:pPr lvl="1"/>
            <a:r>
              <a:rPr lang="ko-KR" altLang="en-US" dirty="0" err="1"/>
              <a:t>Bits-per-second</a:t>
            </a:r>
            <a:r>
              <a:rPr lang="ko-KR" altLang="en-US" dirty="0"/>
              <a:t> (</a:t>
            </a:r>
            <a:r>
              <a:rPr lang="ko-KR" altLang="en-US" dirty="0" err="1"/>
              <a:t>bps</a:t>
            </a:r>
            <a:r>
              <a:rPr lang="ko-KR" altLang="en-US" dirty="0"/>
              <a:t>) 단위로 표시</a:t>
            </a:r>
          </a:p>
          <a:p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시리얼모니터 관련 함수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8650" y="4300174"/>
            <a:ext cx="831028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setup(){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	</a:t>
            </a:r>
            <a:r>
              <a:rPr lang="en-US" altLang="ko-KR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9600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아두이노와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의 </a:t>
            </a:r>
            <a:r>
              <a:rPr lang="ko-KR" altLang="en-US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통신속도를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9600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으로 지정</a:t>
            </a:r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25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5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8650" y="625104"/>
            <a:ext cx="7886700" cy="88993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Serial.println</a:t>
            </a:r>
            <a:r>
              <a:rPr lang="en-US" altLang="ko-KR" dirty="0" smtClean="0">
                <a:latin typeface="+mj-ea"/>
              </a:rPr>
              <a:t>(value</a:t>
            </a:r>
            <a:r>
              <a:rPr lang="en-US" altLang="ko-KR" dirty="0">
                <a:latin typeface="+mj-ea"/>
              </a:rPr>
              <a:t>)</a:t>
            </a:r>
            <a:endParaRPr lang="ko-KR" altLang="en-US" dirty="0">
              <a:latin typeface="+mj-ea"/>
            </a:endParaRPr>
          </a:p>
          <a:p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00367" y="1698744"/>
            <a:ext cx="8129868" cy="18871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아두이노에서</a:t>
            </a:r>
            <a:r>
              <a:rPr lang="ko-KR" altLang="en-US" dirty="0"/>
              <a:t> </a:t>
            </a:r>
            <a:r>
              <a:rPr lang="en-US" altLang="ko-KR" dirty="0"/>
              <a:t>PC</a:t>
            </a:r>
            <a:r>
              <a:rPr lang="ko-KR" altLang="en-US" dirty="0"/>
              <a:t>로 </a:t>
            </a:r>
            <a:r>
              <a:rPr lang="ko-KR" altLang="en-US" dirty="0" err="1"/>
              <a:t>메세지를</a:t>
            </a:r>
            <a:r>
              <a:rPr lang="ko-KR" altLang="en-US" dirty="0"/>
              <a:t> 보내는 </a:t>
            </a:r>
            <a:r>
              <a:rPr lang="ko-KR" altLang="en-US" dirty="0" smtClean="0"/>
              <a:t>명령어</a:t>
            </a:r>
            <a:endParaRPr lang="en-US" altLang="ko-KR" dirty="0" smtClean="0"/>
          </a:p>
          <a:p>
            <a:r>
              <a:rPr lang="en-US" altLang="ko-KR" b="1" dirty="0" err="1" smtClean="0"/>
              <a:t>Serial.println</a:t>
            </a:r>
            <a:r>
              <a:rPr lang="en-US" altLang="ko-KR" b="1" dirty="0" smtClean="0"/>
              <a:t>(value)</a:t>
            </a:r>
            <a:r>
              <a:rPr lang="ko-KR" altLang="en-US" dirty="0" smtClean="0"/>
              <a:t>는 메시지 끝에 </a:t>
            </a:r>
            <a:r>
              <a:rPr lang="ko-KR" altLang="en-US" dirty="0" err="1" smtClean="0"/>
              <a:t>줄바꿈</a:t>
            </a:r>
            <a:r>
              <a:rPr lang="ko-KR" altLang="en-US" dirty="0" smtClean="0"/>
              <a:t> 기호가 붙어서 보내지고 </a:t>
            </a:r>
            <a:r>
              <a:rPr lang="en-US" altLang="ko-KR" b="1" dirty="0" err="1" smtClean="0"/>
              <a:t>Serial.print</a:t>
            </a:r>
            <a:r>
              <a:rPr lang="en-US" altLang="ko-KR" b="1" dirty="0" smtClean="0"/>
              <a:t>(value)</a:t>
            </a:r>
            <a:r>
              <a:rPr lang="ko-KR" altLang="en-US" dirty="0" smtClean="0"/>
              <a:t>는 없이 </a:t>
            </a:r>
            <a:r>
              <a:rPr lang="ko-KR" altLang="en-US" dirty="0" err="1" smtClean="0"/>
              <a:t>보내짐</a:t>
            </a:r>
            <a:endParaRPr lang="en-US" altLang="ko-KR" dirty="0" smtClean="0"/>
          </a:p>
          <a:p>
            <a:r>
              <a:rPr lang="en-US" altLang="ko-KR" dirty="0" err="1" smtClean="0"/>
              <a:t>Serial.begin</a:t>
            </a:r>
            <a:r>
              <a:rPr lang="en-US" altLang="ko-KR" dirty="0" smtClean="0"/>
              <a:t>(“Hello, World”); 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시리얼모니터 관련 함수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3534" y="4208858"/>
            <a:ext cx="8200465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dirty="0" smtClean="0">
                <a:latin typeface="Courier New" panose="02070309020205020404" pitchFamily="49" charset="0"/>
                <a:ea typeface="Arial Unicode MS" pitchFamily="50" charset="-127"/>
                <a:cs typeface="Courier New" panose="02070309020205020404" pitchFamily="49" charset="0"/>
              </a:rPr>
              <a:t>void </a:t>
            </a:r>
            <a:r>
              <a:rPr lang="en-US" altLang="ko-KR" dirty="0">
                <a:latin typeface="Courier New" panose="02070309020205020404" pitchFamily="49" charset="0"/>
                <a:ea typeface="Arial Unicode MS" pitchFamily="50" charset="-127"/>
                <a:cs typeface="Courier New" panose="02070309020205020404" pitchFamily="49" charset="0"/>
              </a:rPr>
              <a:t>loop() {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b="1" dirty="0" smtClean="0">
                <a:latin typeface="Courier New" panose="02070309020205020404" pitchFamily="49" charset="0"/>
                <a:ea typeface="Arial Unicode MS" pitchFamily="50" charset="-127"/>
                <a:cs typeface="Courier New" panose="02070309020205020404" pitchFamily="49" charset="0"/>
              </a:rPr>
              <a:t>	</a:t>
            </a:r>
            <a:r>
              <a:rPr lang="en-US" altLang="ko-KR" b="1" dirty="0" err="1" smtClean="0">
                <a:latin typeface="Courier New" panose="02070309020205020404" pitchFamily="49" charset="0"/>
                <a:ea typeface="Arial Unicode MS" pitchFamily="50" charset="-127"/>
                <a:cs typeface="Courier New" panose="02070309020205020404" pitchFamily="49" charset="0"/>
              </a:rPr>
              <a:t>Serial.println</a:t>
            </a:r>
            <a:r>
              <a:rPr lang="en-US" altLang="ko-KR" b="1" dirty="0" smtClean="0">
                <a:latin typeface="Courier New" panose="02070309020205020404" pitchFamily="49" charset="0"/>
                <a:ea typeface="Arial Unicode MS" pitchFamily="50" charset="-127"/>
                <a:cs typeface="Courier New" panose="02070309020205020404" pitchFamily="49" charset="0"/>
              </a:rPr>
              <a:t>(“Hello, World!”);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b="1" dirty="0">
                <a:latin typeface="Courier New" panose="02070309020205020404" pitchFamily="49" charset="0"/>
                <a:ea typeface="Arial Unicode MS" pitchFamily="50" charset="-127"/>
                <a:cs typeface="Courier New" panose="02070309020205020404" pitchFamily="49" charset="0"/>
              </a:rPr>
              <a:t>	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아두이노에서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로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문자 보내기</a:t>
            </a:r>
            <a:endParaRPr lang="en-US" altLang="ko-KR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dirty="0" smtClean="0">
                <a:latin typeface="Courier New" panose="02070309020205020404" pitchFamily="49" charset="0"/>
                <a:ea typeface="Arial Unicode MS" pitchFamily="50" charset="-127"/>
                <a:cs typeface="Courier New" panose="02070309020205020404" pitchFamily="49" charset="0"/>
              </a:rPr>
              <a:t>}</a:t>
            </a:r>
            <a:endParaRPr lang="ko-KR" altLang="en-US" dirty="0">
              <a:latin typeface="Courier New" panose="02070309020205020404" pitchFamily="49" charset="0"/>
              <a:ea typeface="Arial Unicode MS" pitchFamily="50" charset="-127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15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5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91321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389529"/>
            <a:ext cx="7886700" cy="4787434"/>
          </a:xfrm>
        </p:spPr>
        <p:txBody>
          <a:bodyPr/>
          <a:lstStyle/>
          <a:p>
            <a:r>
              <a:rPr lang="ko-KR" altLang="en-US" dirty="0" smtClean="0"/>
              <a:t>위험 안내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실습에서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점멸횟수를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PC</a:t>
            </a:r>
            <a:r>
              <a:rPr lang="ko-KR" altLang="en-US" dirty="0" smtClean="0"/>
              <a:t>에서 다음과 같이 표시하도록 프로그램을 변경 하시오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155" y="2812671"/>
            <a:ext cx="5134255" cy="301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5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774" y="956702"/>
            <a:ext cx="4410075" cy="49625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1968680" y="5001322"/>
            <a:ext cx="4320607" cy="685800"/>
          </a:xfrm>
          <a:prstGeom prst="rect">
            <a:avLst/>
          </a:prstGeom>
          <a:noFill/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12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&lt;</a:t>
            </a:r>
            <a:r>
              <a:rPr lang="ko-KR" altLang="en-US" dirty="0" smtClean="0"/>
              <a:t>참고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단위 크기 </a:t>
            </a:r>
            <a:r>
              <a:rPr lang="ko-KR" altLang="en-US" dirty="0" err="1" smtClean="0"/>
              <a:t>접두어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581" y="2396866"/>
            <a:ext cx="653415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31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en-US" altLang="ko-KR" dirty="0" err="1" smtClean="0"/>
              <a:t>Fritzing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454" y="3461244"/>
            <a:ext cx="4898652" cy="3281497"/>
          </a:xfrm>
          <a:prstGeom prst="rect">
            <a:avLst/>
          </a:prstGeom>
        </p:spPr>
      </p:pic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전자 하드웨어 설계 오픈 소스 소프트웨어</a:t>
            </a:r>
            <a:endParaRPr lang="en-US" altLang="ko-KR" dirty="0" smtClean="0"/>
          </a:p>
          <a:p>
            <a:r>
              <a:rPr lang="ko-KR" altLang="en-US" dirty="0" smtClean="0"/>
              <a:t>프로토타입에서 제품으로 쉽게 이동할 수 있게 하는 설계 도구</a:t>
            </a:r>
            <a:endParaRPr lang="en-US" altLang="ko-KR" dirty="0" smtClean="0"/>
          </a:p>
          <a:p>
            <a:r>
              <a:rPr lang="en-US" altLang="ko-KR" dirty="0" smtClean="0">
                <a:hlinkClick r:id="rId3"/>
              </a:rPr>
              <a:t>http://www.fritzing.org</a:t>
            </a:r>
            <a:endParaRPr lang="en-US" altLang="ko-KR" dirty="0" smtClean="0"/>
          </a:p>
          <a:p>
            <a:r>
              <a:rPr lang="ko-KR" altLang="en-US" dirty="0" smtClean="0"/>
              <a:t>독일 포츠담 응용과학대학에서 개발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953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50" y="1139247"/>
            <a:ext cx="8399369" cy="530919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94270" y="1484658"/>
            <a:ext cx="2361046" cy="439270"/>
          </a:xfrm>
          <a:prstGeom prst="rect">
            <a:avLst/>
          </a:prstGeom>
          <a:noFill/>
          <a:ln w="38100">
            <a:solidFill>
              <a:srgbClr val="144A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908673" y="1765121"/>
            <a:ext cx="1918446" cy="2084294"/>
          </a:xfrm>
          <a:prstGeom prst="rect">
            <a:avLst/>
          </a:prstGeom>
          <a:noFill/>
          <a:ln w="38100">
            <a:solidFill>
              <a:srgbClr val="661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908671" y="4314363"/>
            <a:ext cx="1918446" cy="2084294"/>
          </a:xfrm>
          <a:prstGeom prst="rect">
            <a:avLst/>
          </a:prstGeom>
          <a:noFill/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190402" y="5809931"/>
            <a:ext cx="2268070" cy="43927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287448" y="1334961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7030A0"/>
                </a:solidFill>
              </a:rPr>
              <a:t>부품 선택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72883" y="645948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66"/>
                </a:solidFill>
              </a:rPr>
              <a:t>부품 속성 설정</a:t>
            </a:r>
            <a:endParaRPr lang="ko-KR" altLang="en-US" b="1" dirty="0">
              <a:solidFill>
                <a:srgbClr val="FF0066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7750" y="3987681"/>
            <a:ext cx="2100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/>
              <a:t>핀홀을</a:t>
            </a:r>
            <a:r>
              <a:rPr lang="ko-KR" altLang="en-US" sz="1400" b="1" dirty="0" smtClean="0"/>
              <a:t> 누르면 연결선이 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노란색으로 표시된다</a:t>
            </a:r>
            <a:r>
              <a:rPr lang="en-US" altLang="ko-KR" sz="1400" b="1" dirty="0" smtClean="0"/>
              <a:t>.</a:t>
            </a:r>
            <a:endParaRPr lang="ko-KR" altLang="en-US" sz="1400" b="1" dirty="0"/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1467297" y="2030831"/>
            <a:ext cx="1382233" cy="18937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내용 개체 틀 2"/>
          <p:cNvSpPr txBox="1">
            <a:spLocks/>
          </p:cNvSpPr>
          <p:nvPr/>
        </p:nvSpPr>
        <p:spPr>
          <a:xfrm>
            <a:off x="401541" y="304000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/>
              <a:t>브레드보드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스케메틱에서</a:t>
            </a:r>
            <a:r>
              <a:rPr lang="ko-KR" altLang="en-US" dirty="0" smtClean="0"/>
              <a:t> 회로 구성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브레드보드</a:t>
            </a:r>
            <a:r>
              <a:rPr lang="ko-KR" altLang="en-US" dirty="0" smtClean="0"/>
              <a:t> 회로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190402" y="6400796"/>
            <a:ext cx="231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00B050"/>
                </a:solidFill>
              </a:rPr>
              <a:t>회로 구성 결과 확인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706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/>
      <p:bldP spid="8" grpId="0"/>
      <p:bldP spid="10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71" y="946300"/>
            <a:ext cx="8242807" cy="520408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72905" y="1336255"/>
            <a:ext cx="2329251" cy="418120"/>
          </a:xfrm>
          <a:prstGeom prst="rect">
            <a:avLst/>
          </a:prstGeom>
          <a:noFill/>
          <a:ln w="38100">
            <a:solidFill>
              <a:srgbClr val="144A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557907" y="5539341"/>
            <a:ext cx="2400296" cy="47593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704302" y="6159764"/>
            <a:ext cx="231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00B050"/>
                </a:solidFill>
              </a:rPr>
              <a:t>회로 구성 결과 확인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13368" y="5362644"/>
            <a:ext cx="1375435" cy="649878"/>
          </a:xfrm>
          <a:prstGeom prst="rect">
            <a:avLst/>
          </a:prstGeom>
          <a:noFill/>
          <a:ln w="38100">
            <a:solidFill>
              <a:srgbClr val="FFFE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13368" y="6171007"/>
            <a:ext cx="202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적절히 사용한다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01541" y="304000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 err="1" smtClean="0"/>
              <a:t>스케메틱</a:t>
            </a:r>
            <a:r>
              <a:rPr lang="ko-KR" altLang="en-US" dirty="0" smtClean="0"/>
              <a:t> 회로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655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37444" cy="898898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+mj-ea"/>
              </a:rPr>
              <a:t>1</a:t>
            </a:r>
            <a:r>
              <a:rPr lang="ko-KR" altLang="en-US" dirty="0" smtClean="0">
                <a:latin typeface="+mj-ea"/>
              </a:rPr>
              <a:t>개 </a:t>
            </a:r>
            <a:r>
              <a:rPr lang="en-US" altLang="ko-KR" dirty="0" smtClean="0">
                <a:latin typeface="+mj-ea"/>
              </a:rPr>
              <a:t>LED </a:t>
            </a:r>
            <a:r>
              <a:rPr lang="ko-KR" altLang="en-US" dirty="0" smtClean="0">
                <a:latin typeface="+mj-ea"/>
              </a:rPr>
              <a:t>제어하기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366682"/>
            <a:ext cx="78867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회로 설계하기</a:t>
            </a:r>
            <a:r>
              <a:rPr lang="en-US" altLang="ko-KR" dirty="0" smtClean="0"/>
              <a:t>(with </a:t>
            </a:r>
            <a:r>
              <a:rPr lang="en-US" altLang="ko-KR" dirty="0" err="1" smtClean="0"/>
              <a:t>fritzing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700366" y="1460364"/>
            <a:ext cx="8031257" cy="863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한 개의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0.1</a:t>
            </a:r>
            <a:r>
              <a:rPr lang="ko-KR" altLang="en-US" dirty="0" smtClean="0"/>
              <a:t>초 간격으로 켜고 끄도록 함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785" y="3086148"/>
            <a:ext cx="3708026" cy="32801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72" y="3195375"/>
            <a:ext cx="4755921" cy="332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04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46580" y="722966"/>
            <a:ext cx="7886700" cy="1240306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ko-KR" altLang="en-US" dirty="0" smtClean="0"/>
              <a:t>실제 회로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준비물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브레드보드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아두이노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저항 </a:t>
            </a:r>
            <a:r>
              <a:rPr lang="en-US" altLang="ko-KR" dirty="0" smtClean="0"/>
              <a:t>220</a:t>
            </a:r>
            <a:r>
              <a:rPr lang="el-GR" altLang="ko-KR" dirty="0">
                <a:latin typeface="+mj-ea"/>
              </a:rPr>
              <a:t> </a:t>
            </a:r>
            <a:r>
              <a:rPr lang="el-GR" altLang="ko-KR" dirty="0" smtClean="0">
                <a:latin typeface="+mj-ea"/>
              </a:rPr>
              <a:t>Ω</a:t>
            </a:r>
            <a:r>
              <a:rPr lang="en-US" altLang="ko-KR" dirty="0" smtClean="0">
                <a:latin typeface="+mj-ea"/>
              </a:rPr>
              <a:t> 1</a:t>
            </a:r>
            <a:r>
              <a:rPr lang="ko-KR" altLang="en-US" dirty="0" smtClean="0">
                <a:latin typeface="+mj-ea"/>
              </a:rPr>
              <a:t>개</a:t>
            </a:r>
            <a:r>
              <a:rPr lang="en-US" altLang="ko-KR" dirty="0" smtClean="0">
                <a:latin typeface="+mj-ea"/>
              </a:rPr>
              <a:t>, LED 1</a:t>
            </a:r>
            <a:r>
              <a:rPr lang="ko-KR" altLang="en-US" dirty="0" smtClean="0">
                <a:latin typeface="+mj-ea"/>
              </a:rPr>
              <a:t>개</a:t>
            </a:r>
            <a:endParaRPr lang="en-US" altLang="ko-KR" dirty="0" smtClean="0">
              <a:latin typeface="+mj-ea"/>
            </a:endParaRPr>
          </a:p>
          <a:p>
            <a:pPr marL="457200" lvl="1" indent="0">
              <a:buNone/>
            </a:pPr>
            <a:endParaRPr lang="en-US" altLang="ko-KR" dirty="0">
              <a:latin typeface="+mj-ea"/>
            </a:endParaRPr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97" y="2519081"/>
            <a:ext cx="3745263" cy="35576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589930" y="2904563"/>
            <a:ext cx="4285352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주의사항</a:t>
            </a:r>
            <a:endParaRPr lang="en-US" altLang="ko-KR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 smtClean="0">
                <a:latin typeface="+mn-ea"/>
              </a:rPr>
              <a:t>아두이노</a:t>
            </a:r>
            <a:r>
              <a:rPr lang="ko-KR" altLang="en-US" b="1" dirty="0" smtClean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회로 구성 </a:t>
            </a:r>
            <a:r>
              <a:rPr lang="ko-KR" altLang="en-US" b="1" dirty="0" smtClean="0">
                <a:latin typeface="+mn-ea"/>
              </a:rPr>
              <a:t>시 반드시 </a:t>
            </a:r>
            <a:r>
              <a:rPr lang="en-US" altLang="ko-KR" b="1" dirty="0" smtClean="0">
                <a:latin typeface="+mn-ea"/>
              </a:rPr>
              <a:t>PC</a:t>
            </a:r>
            <a:r>
              <a:rPr lang="ko-KR" altLang="en-US" b="1" dirty="0" smtClean="0">
                <a:latin typeface="+mn-ea"/>
              </a:rPr>
              <a:t>연결 </a:t>
            </a:r>
            <a:r>
              <a:rPr lang="en-US" altLang="ko-KR" b="1" dirty="0" smtClean="0">
                <a:latin typeface="+mn-ea"/>
              </a:rPr>
              <a:t>USB </a:t>
            </a:r>
            <a:r>
              <a:rPr lang="ko-KR" altLang="en-US" b="1" dirty="0" smtClean="0">
                <a:latin typeface="+mn-ea"/>
              </a:rPr>
              <a:t>제거할 것</a:t>
            </a:r>
            <a:r>
              <a:rPr lang="en-US" altLang="ko-KR" b="1" dirty="0" smtClean="0">
                <a:latin typeface="+mn-ea"/>
              </a:rPr>
              <a:t> </a:t>
            </a:r>
            <a:endParaRPr lang="en-US" altLang="ko-KR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+mn-ea"/>
              </a:rPr>
              <a:t>업로드 </a:t>
            </a:r>
            <a:r>
              <a:rPr lang="ko-KR" altLang="en-US" b="1" dirty="0">
                <a:latin typeface="+mn-ea"/>
              </a:rPr>
              <a:t>실패 시 </a:t>
            </a:r>
            <a:r>
              <a:rPr lang="en-US" altLang="ko-KR" b="1" dirty="0">
                <a:latin typeface="+mn-ea"/>
              </a:rPr>
              <a:t>COM</a:t>
            </a:r>
            <a:r>
              <a:rPr lang="ko-KR" altLang="en-US" b="1" dirty="0">
                <a:latin typeface="+mn-ea"/>
              </a:rPr>
              <a:t>포트 </a:t>
            </a:r>
            <a:r>
              <a:rPr lang="ko-KR" altLang="en-US" b="1" dirty="0" smtClean="0">
                <a:latin typeface="+mn-ea"/>
              </a:rPr>
              <a:t>확인할 것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641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646580" y="722965"/>
            <a:ext cx="7886700" cy="5740587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ko-KR" altLang="en-US" dirty="0" smtClean="0"/>
              <a:t>스케치 프로그래밍</a:t>
            </a:r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latin typeface="+mj-ea"/>
            </a:endParaRPr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094" y="1253529"/>
            <a:ext cx="5557459" cy="550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6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682" y="2229411"/>
            <a:ext cx="7769038" cy="1987852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내용 개체 틀 2"/>
          <p:cNvSpPr txBox="1">
            <a:spLocks/>
          </p:cNvSpPr>
          <p:nvPr/>
        </p:nvSpPr>
        <p:spPr>
          <a:xfrm>
            <a:off x="711572" y="1226450"/>
            <a:ext cx="8031257" cy="8637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스케치로 작성한 프로그램의 동작 과정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604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13925</TotalTime>
  <Words>468</Words>
  <Application>Microsoft Office PowerPoint</Application>
  <PresentationFormat>화면 슬라이드 쇼(4:3)</PresentationFormat>
  <Paragraphs>140</Paragraphs>
  <Slides>27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Arial Unicode MS</vt:lpstr>
      <vt:lpstr>맑은 고딕</vt:lpstr>
      <vt:lpstr>Arial</vt:lpstr>
      <vt:lpstr>Calibri</vt:lpstr>
      <vt:lpstr>Calibri Light</vt:lpstr>
      <vt:lpstr>Courier New</vt:lpstr>
      <vt:lpstr>Wingdings</vt:lpstr>
      <vt:lpstr>Office 테마</vt:lpstr>
      <vt:lpstr>사물인터넷(IoT)</vt:lpstr>
      <vt:lpstr>목차</vt:lpstr>
      <vt:lpstr>Fritzing </vt:lpstr>
      <vt:lpstr>PowerPoint 프레젠테이션</vt:lpstr>
      <vt:lpstr>PowerPoint 프레젠테이션</vt:lpstr>
      <vt:lpstr>1개 LED 제어하기</vt:lpstr>
      <vt:lpstr>PowerPoint 프레젠테이션</vt:lpstr>
      <vt:lpstr>PowerPoint 프레젠테이션</vt:lpstr>
      <vt:lpstr>PowerPoint 프레젠테이션</vt:lpstr>
      <vt:lpstr>3개 LED 제어하기 – 신호등</vt:lpstr>
      <vt:lpstr>PowerPoint 프레젠테이션</vt:lpstr>
      <vt:lpstr>PowerPoint 프레젠테이션</vt:lpstr>
      <vt:lpstr>PowerPoint 프레젠테이션</vt:lpstr>
      <vt:lpstr>PowerPoint 프레젠테이션</vt:lpstr>
      <vt:lpstr>7LED 제어하기-위험 안내 LED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시리얼 모니터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사물인터넷(IoT)</dc:title>
  <dc:creator>Windows 사용자</dc:creator>
  <cp:lastModifiedBy>jinsook</cp:lastModifiedBy>
  <cp:revision>151</cp:revision>
  <dcterms:created xsi:type="dcterms:W3CDTF">2019-02-21T14:11:08Z</dcterms:created>
  <dcterms:modified xsi:type="dcterms:W3CDTF">2019-03-19T03:02:11Z</dcterms:modified>
</cp:coreProperties>
</file>